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9" r:id="rId6"/>
    <p:sldId id="258" r:id="rId7"/>
    <p:sldId id="257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BF605-3405-4753-A959-F2012F09ECA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098C2EC-8D1B-46B3-B82B-5385304DD093}">
      <dgm:prSet phldrT="[Text]" custT="1"/>
      <dgm:spPr>
        <a:ln>
          <a:solidFill>
            <a:srgbClr val="EC752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Tx/>
            <a:buSzTx/>
            <a:buFontTx/>
            <a:buNone/>
          </a:pPr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Terciāra palīdzība un sīkāka specializācija - </a:t>
          </a:r>
          <a:r>
            <a:rPr lang="lv-LV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ķirurģijā, traumatoloģijā, terapijā, uroloģijā, ginekoloģijā, pediatrijā, onkoloģijā</a:t>
          </a:r>
          <a:endParaRPr lang="lv-LV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79CF5-E2AA-4580-9ACF-0254DAFFBDA6}" type="parTrans" cxnId="{B05D0517-4F8F-457A-A27D-CB227AD5EC4C}">
      <dgm:prSet/>
      <dgm:spPr/>
      <dgm:t>
        <a:bodyPr/>
        <a:lstStyle/>
        <a:p>
          <a:endParaRPr lang="lv-LV"/>
        </a:p>
      </dgm:t>
    </dgm:pt>
    <dgm:pt modelId="{6B4E0371-B103-4414-8802-E62F2841106E}" type="sibTrans" cxnId="{B05D0517-4F8F-457A-A27D-CB227AD5EC4C}">
      <dgm:prSet/>
      <dgm:spPr/>
      <dgm:t>
        <a:bodyPr/>
        <a:lstStyle/>
        <a:p>
          <a:endParaRPr lang="lv-LV"/>
        </a:p>
      </dgm:t>
    </dgm:pt>
    <dgm:pt modelId="{0B4A0840-8D5A-48E9-8633-22E6DEF744A1}">
      <dgm:prSet phldrT="[Text]" custT="1"/>
      <dgm:spPr>
        <a:ln>
          <a:solidFill>
            <a:srgbClr val="EC752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Terapija, ķirurģija, traumatoloģija, ginekoloģija, dzemdību palīdzība,  neiroloģija, insulta vienība, pediatrija</a:t>
          </a:r>
          <a:r>
            <a:rPr lang="lv-LV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Onkoloģija un </a:t>
          </a:r>
          <a:r>
            <a:rPr lang="lv-LV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invazīvā</a:t>
          </a:r>
          <a:r>
            <a:rPr lang="lv-LV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 kardioloģija – 2 (3) reģionālās slimnīcās</a:t>
          </a:r>
          <a:endParaRPr lang="lv-LV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63007-38A6-4F67-8B5C-02F172B8EF8B}" type="parTrans" cxnId="{6D521740-513C-44C6-97EF-772B0BBE1E46}">
      <dgm:prSet/>
      <dgm:spPr/>
      <dgm:t>
        <a:bodyPr/>
        <a:lstStyle/>
        <a:p>
          <a:endParaRPr lang="lv-LV"/>
        </a:p>
      </dgm:t>
    </dgm:pt>
    <dgm:pt modelId="{7E809F35-1829-4DB8-9D2E-3A0030A35906}" type="sibTrans" cxnId="{6D521740-513C-44C6-97EF-772B0BBE1E46}">
      <dgm:prSet/>
      <dgm:spPr/>
      <dgm:t>
        <a:bodyPr/>
        <a:lstStyle/>
        <a:p>
          <a:endParaRPr lang="lv-LV"/>
        </a:p>
      </dgm:t>
    </dgm:pt>
    <dgm:pt modelId="{77A2644D-2C46-4807-BF98-C391D038F043}">
      <dgm:prSet phldrT="[Text]" custT="1"/>
      <dgm:spPr>
        <a:ln>
          <a:solidFill>
            <a:srgbClr val="EC752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Terapija t.sk. neiroloģija, ķirurģija</a:t>
          </a:r>
          <a:endParaRPr lang="lv-LV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lv-LV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ginekoloģija, dzemdību aprūpe- papildu profils)</a:t>
          </a:r>
        </a:p>
      </dgm:t>
    </dgm:pt>
    <dgm:pt modelId="{22A26C25-8C20-4AA5-8238-BEBAD0C074C8}" type="parTrans" cxnId="{AE22BE09-0562-497F-A34D-6F7B1B8F2CAC}">
      <dgm:prSet/>
      <dgm:spPr/>
      <dgm:t>
        <a:bodyPr/>
        <a:lstStyle/>
        <a:p>
          <a:endParaRPr lang="lv-LV"/>
        </a:p>
      </dgm:t>
    </dgm:pt>
    <dgm:pt modelId="{0E4D9F59-7439-49B2-B3EC-57BA405AA14F}" type="sibTrans" cxnId="{AE22BE09-0562-497F-A34D-6F7B1B8F2CAC}">
      <dgm:prSet/>
      <dgm:spPr/>
      <dgm:t>
        <a:bodyPr/>
        <a:lstStyle/>
        <a:p>
          <a:endParaRPr lang="lv-LV"/>
        </a:p>
      </dgm:t>
    </dgm:pt>
    <dgm:pt modelId="{D9AF51F4-B5F6-49C0-A663-43192247B1E6}">
      <dgm:prSet phldrT="[Text]" custT="1"/>
      <dgm:spPr>
        <a:ln>
          <a:solidFill>
            <a:srgbClr val="EC752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Terapija un aprūpe</a:t>
          </a:r>
          <a:endParaRPr lang="lv-LV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lv-LV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saglabājot ķirurga pakalpojumus </a:t>
          </a:r>
          <a:endParaRPr lang="lv-LV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uzņemšanas nodaļā 24/7)</a:t>
          </a:r>
        </a:p>
      </dgm:t>
    </dgm:pt>
    <dgm:pt modelId="{4B0095EF-6F22-4516-BD5F-08329DA9F027}" type="parTrans" cxnId="{8834C502-0243-4055-A856-F74C0938FD8F}">
      <dgm:prSet/>
      <dgm:spPr/>
      <dgm:t>
        <a:bodyPr/>
        <a:lstStyle/>
        <a:p>
          <a:endParaRPr lang="lv-LV"/>
        </a:p>
      </dgm:t>
    </dgm:pt>
    <dgm:pt modelId="{88CF2A15-EDA5-418A-88C5-DE4E99D3A675}" type="sibTrans" cxnId="{8834C502-0243-4055-A856-F74C0938FD8F}">
      <dgm:prSet/>
      <dgm:spPr/>
      <dgm:t>
        <a:bodyPr/>
        <a:lstStyle/>
        <a:p>
          <a:endParaRPr lang="lv-LV"/>
        </a:p>
      </dgm:t>
    </dgm:pt>
    <dgm:pt modelId="{EFABCE06-21F6-4DF7-BDED-B79F4412F419}">
      <dgm:prSet phldrT="[Text]" custT="1"/>
      <dgm:spPr>
        <a:ln>
          <a:solidFill>
            <a:srgbClr val="EC752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Terapija un aprūpe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(papildu ķirurģija)</a:t>
          </a:r>
        </a:p>
      </dgm:t>
    </dgm:pt>
    <dgm:pt modelId="{BF011B8F-9D14-4D03-B534-23FA4855EE39}" type="parTrans" cxnId="{0E0ED15D-4C3A-4495-98B2-90F83850F056}">
      <dgm:prSet/>
      <dgm:spPr/>
      <dgm:t>
        <a:bodyPr/>
        <a:lstStyle/>
        <a:p>
          <a:endParaRPr lang="lv-LV"/>
        </a:p>
      </dgm:t>
    </dgm:pt>
    <dgm:pt modelId="{22185F80-48A6-4A43-A1C6-D7A2FBB4AF4B}" type="sibTrans" cxnId="{0E0ED15D-4C3A-4495-98B2-90F83850F056}">
      <dgm:prSet/>
      <dgm:spPr/>
      <dgm:t>
        <a:bodyPr/>
        <a:lstStyle/>
        <a:p>
          <a:endParaRPr lang="lv-LV"/>
        </a:p>
      </dgm:t>
    </dgm:pt>
    <dgm:pt modelId="{B7B21749-7DD9-4AA2-9A94-14A9757C6F17}" type="pres">
      <dgm:prSet presAssocID="{13ABF605-3405-4753-A959-F2012F09ECA5}" presName="compositeShape" presStyleCnt="0">
        <dgm:presLayoutVars>
          <dgm:dir/>
          <dgm:resizeHandles/>
        </dgm:presLayoutVars>
      </dgm:prSet>
      <dgm:spPr/>
    </dgm:pt>
    <dgm:pt modelId="{17B5521A-B53D-4194-BC6A-755360D49AA6}" type="pres">
      <dgm:prSet presAssocID="{13ABF605-3405-4753-A959-F2012F09ECA5}" presName="pyramid" presStyleLbl="node1" presStyleIdx="0" presStyleCnt="1" custScaleX="126671" custLinFactNeighborX="-6282" custLinFactNeighborY="-1215"/>
      <dgm:spPr>
        <a:solidFill>
          <a:srgbClr val="ED7D31"/>
        </a:solidFill>
      </dgm:spPr>
    </dgm:pt>
    <dgm:pt modelId="{9F408D0D-57EA-4ED7-A25A-DEDF9E7AB286}" type="pres">
      <dgm:prSet presAssocID="{13ABF605-3405-4753-A959-F2012F09ECA5}" presName="theList" presStyleCnt="0"/>
      <dgm:spPr/>
    </dgm:pt>
    <dgm:pt modelId="{68395BB7-5F0A-4B11-A989-1134832F65B2}" type="pres">
      <dgm:prSet presAssocID="{A098C2EC-8D1B-46B3-B82B-5385304DD093}" presName="aNode" presStyleLbl="fgAcc1" presStyleIdx="0" presStyleCnt="5" custScaleX="113622" custScaleY="528474" custLinFactY="-173791" custLinFactNeighborX="5166" custLinFactNeighborY="-200000">
        <dgm:presLayoutVars>
          <dgm:bulletEnabled val="1"/>
        </dgm:presLayoutVars>
      </dgm:prSet>
      <dgm:spPr/>
    </dgm:pt>
    <dgm:pt modelId="{0DB7E77D-A2DE-45DD-B9DE-9DE10DC0B9F9}" type="pres">
      <dgm:prSet presAssocID="{A098C2EC-8D1B-46B3-B82B-5385304DD093}" presName="aSpace" presStyleCnt="0"/>
      <dgm:spPr/>
    </dgm:pt>
    <dgm:pt modelId="{05B27507-988A-44DA-A6A4-2FF5AD2A371B}" type="pres">
      <dgm:prSet presAssocID="{0B4A0840-8D5A-48E9-8633-22E6DEF744A1}" presName="aNode" presStyleLbl="fgAcc1" presStyleIdx="1" presStyleCnt="5" custScaleX="116836" custScaleY="577262" custLinFactY="-100000" custLinFactNeighborX="5807" custLinFactNeighborY="-155624">
        <dgm:presLayoutVars>
          <dgm:bulletEnabled val="1"/>
        </dgm:presLayoutVars>
      </dgm:prSet>
      <dgm:spPr/>
    </dgm:pt>
    <dgm:pt modelId="{1E4785A3-1E18-473E-B414-CB70A5BB8F8C}" type="pres">
      <dgm:prSet presAssocID="{0B4A0840-8D5A-48E9-8633-22E6DEF744A1}" presName="aSpace" presStyleCnt="0"/>
      <dgm:spPr/>
    </dgm:pt>
    <dgm:pt modelId="{440284D4-3AE0-4ED7-801F-8E90BDEFD4D1}" type="pres">
      <dgm:prSet presAssocID="{77A2644D-2C46-4807-BF98-C391D038F043}" presName="aNode" presStyleLbl="fgAcc1" presStyleIdx="2" presStyleCnt="5" custScaleX="115220" custScaleY="492847" custLinFactY="-56361" custLinFactNeighborX="5166" custLinFactNeighborY="-100000">
        <dgm:presLayoutVars>
          <dgm:bulletEnabled val="1"/>
        </dgm:presLayoutVars>
      </dgm:prSet>
      <dgm:spPr/>
    </dgm:pt>
    <dgm:pt modelId="{54C8207E-AFE8-4F84-99C3-13D57BC9862B}" type="pres">
      <dgm:prSet presAssocID="{77A2644D-2C46-4807-BF98-C391D038F043}" presName="aSpace" presStyleCnt="0"/>
      <dgm:spPr/>
    </dgm:pt>
    <dgm:pt modelId="{D6C73A17-0552-4A80-AED0-11B0B55689CF}" type="pres">
      <dgm:prSet presAssocID="{D9AF51F4-B5F6-49C0-A663-43192247B1E6}" presName="aNode" presStyleLbl="fgAcc1" presStyleIdx="3" presStyleCnt="5" custScaleX="114049" custScaleY="387553" custLinFactY="458484" custLinFactNeighborX="4413" custLinFactNeighborY="500000">
        <dgm:presLayoutVars>
          <dgm:bulletEnabled val="1"/>
        </dgm:presLayoutVars>
      </dgm:prSet>
      <dgm:spPr/>
    </dgm:pt>
    <dgm:pt modelId="{C59DC776-E132-4F80-9B2D-8E9CB8D11D6C}" type="pres">
      <dgm:prSet presAssocID="{D9AF51F4-B5F6-49C0-A663-43192247B1E6}" presName="aSpace" presStyleCnt="0"/>
      <dgm:spPr/>
    </dgm:pt>
    <dgm:pt modelId="{9E1C99B0-DD20-4635-AE72-9FAA1AB10AAB}" type="pres">
      <dgm:prSet presAssocID="{EFABCE06-21F6-4DF7-BDED-B79F4412F419}" presName="aNode" presStyleLbl="fgAcc1" presStyleIdx="4" presStyleCnt="5" custScaleX="113963" custScaleY="267325" custLinFactY="-300000" custLinFactNeighborX="4370" custLinFactNeighborY="-371944">
        <dgm:presLayoutVars>
          <dgm:bulletEnabled val="1"/>
        </dgm:presLayoutVars>
      </dgm:prSet>
      <dgm:spPr/>
    </dgm:pt>
    <dgm:pt modelId="{F34994F7-C1E0-46D3-AB10-2A8A9FD68DC8}" type="pres">
      <dgm:prSet presAssocID="{EFABCE06-21F6-4DF7-BDED-B79F4412F419}" presName="aSpace" presStyleCnt="0"/>
      <dgm:spPr/>
    </dgm:pt>
  </dgm:ptLst>
  <dgm:cxnLst>
    <dgm:cxn modelId="{8834C502-0243-4055-A856-F74C0938FD8F}" srcId="{13ABF605-3405-4753-A959-F2012F09ECA5}" destId="{D9AF51F4-B5F6-49C0-A663-43192247B1E6}" srcOrd="3" destOrd="0" parTransId="{4B0095EF-6F22-4516-BD5F-08329DA9F027}" sibTransId="{88CF2A15-EDA5-418A-88C5-DE4E99D3A675}"/>
    <dgm:cxn modelId="{AE22BE09-0562-497F-A34D-6F7B1B8F2CAC}" srcId="{13ABF605-3405-4753-A959-F2012F09ECA5}" destId="{77A2644D-2C46-4807-BF98-C391D038F043}" srcOrd="2" destOrd="0" parTransId="{22A26C25-8C20-4AA5-8238-BEBAD0C074C8}" sibTransId="{0E4D9F59-7439-49B2-B3EC-57BA405AA14F}"/>
    <dgm:cxn modelId="{B352FB11-D85C-4FF5-9151-4A602D547E01}" type="presOf" srcId="{D9AF51F4-B5F6-49C0-A663-43192247B1E6}" destId="{D6C73A17-0552-4A80-AED0-11B0B55689CF}" srcOrd="0" destOrd="0" presId="urn:microsoft.com/office/officeart/2005/8/layout/pyramid2"/>
    <dgm:cxn modelId="{B05D0517-4F8F-457A-A27D-CB227AD5EC4C}" srcId="{13ABF605-3405-4753-A959-F2012F09ECA5}" destId="{A098C2EC-8D1B-46B3-B82B-5385304DD093}" srcOrd="0" destOrd="0" parTransId="{01079CF5-E2AA-4580-9ACF-0254DAFFBDA6}" sibTransId="{6B4E0371-B103-4414-8802-E62F2841106E}"/>
    <dgm:cxn modelId="{5D2C8C25-AC4E-44D7-AB04-B7F70453C794}" type="presOf" srcId="{77A2644D-2C46-4807-BF98-C391D038F043}" destId="{440284D4-3AE0-4ED7-801F-8E90BDEFD4D1}" srcOrd="0" destOrd="0" presId="urn:microsoft.com/office/officeart/2005/8/layout/pyramid2"/>
    <dgm:cxn modelId="{36656839-0830-490D-A8E6-31CFF9CBFBFB}" type="presOf" srcId="{EFABCE06-21F6-4DF7-BDED-B79F4412F419}" destId="{9E1C99B0-DD20-4635-AE72-9FAA1AB10AAB}" srcOrd="0" destOrd="0" presId="urn:microsoft.com/office/officeart/2005/8/layout/pyramid2"/>
    <dgm:cxn modelId="{6D521740-513C-44C6-97EF-772B0BBE1E46}" srcId="{13ABF605-3405-4753-A959-F2012F09ECA5}" destId="{0B4A0840-8D5A-48E9-8633-22E6DEF744A1}" srcOrd="1" destOrd="0" parTransId="{91463007-38A6-4F67-8B5C-02F172B8EF8B}" sibTransId="{7E809F35-1829-4DB8-9D2E-3A0030A35906}"/>
    <dgm:cxn modelId="{0E0ED15D-4C3A-4495-98B2-90F83850F056}" srcId="{13ABF605-3405-4753-A959-F2012F09ECA5}" destId="{EFABCE06-21F6-4DF7-BDED-B79F4412F419}" srcOrd="4" destOrd="0" parTransId="{BF011B8F-9D14-4D03-B534-23FA4855EE39}" sibTransId="{22185F80-48A6-4A43-A1C6-D7A2FBB4AF4B}"/>
    <dgm:cxn modelId="{AA835759-C61C-46D5-BB8A-EB754F668BA0}" type="presOf" srcId="{13ABF605-3405-4753-A959-F2012F09ECA5}" destId="{B7B21749-7DD9-4AA2-9A94-14A9757C6F17}" srcOrd="0" destOrd="0" presId="urn:microsoft.com/office/officeart/2005/8/layout/pyramid2"/>
    <dgm:cxn modelId="{E88419AE-D956-4793-AADE-A2E0D18ADBA9}" type="presOf" srcId="{0B4A0840-8D5A-48E9-8633-22E6DEF744A1}" destId="{05B27507-988A-44DA-A6A4-2FF5AD2A371B}" srcOrd="0" destOrd="0" presId="urn:microsoft.com/office/officeart/2005/8/layout/pyramid2"/>
    <dgm:cxn modelId="{FB7B7CC9-3955-4E6B-8DFE-3D39027DE0D2}" type="presOf" srcId="{A098C2EC-8D1B-46B3-B82B-5385304DD093}" destId="{68395BB7-5F0A-4B11-A989-1134832F65B2}" srcOrd="0" destOrd="0" presId="urn:microsoft.com/office/officeart/2005/8/layout/pyramid2"/>
    <dgm:cxn modelId="{7E600D49-B939-47CA-8317-EE72574384D6}" type="presParOf" srcId="{B7B21749-7DD9-4AA2-9A94-14A9757C6F17}" destId="{17B5521A-B53D-4194-BC6A-755360D49AA6}" srcOrd="0" destOrd="0" presId="urn:microsoft.com/office/officeart/2005/8/layout/pyramid2"/>
    <dgm:cxn modelId="{D1448A93-125A-4B94-9288-BB083DB1F114}" type="presParOf" srcId="{B7B21749-7DD9-4AA2-9A94-14A9757C6F17}" destId="{9F408D0D-57EA-4ED7-A25A-DEDF9E7AB286}" srcOrd="1" destOrd="0" presId="urn:microsoft.com/office/officeart/2005/8/layout/pyramid2"/>
    <dgm:cxn modelId="{73B336B2-2FCC-4D1F-A858-9ADF7354FFF6}" type="presParOf" srcId="{9F408D0D-57EA-4ED7-A25A-DEDF9E7AB286}" destId="{68395BB7-5F0A-4B11-A989-1134832F65B2}" srcOrd="0" destOrd="0" presId="urn:microsoft.com/office/officeart/2005/8/layout/pyramid2"/>
    <dgm:cxn modelId="{E91FA341-3282-47BC-9209-36B674BE8B8B}" type="presParOf" srcId="{9F408D0D-57EA-4ED7-A25A-DEDF9E7AB286}" destId="{0DB7E77D-A2DE-45DD-B9DE-9DE10DC0B9F9}" srcOrd="1" destOrd="0" presId="urn:microsoft.com/office/officeart/2005/8/layout/pyramid2"/>
    <dgm:cxn modelId="{BC57183E-8781-42C7-8316-488D78547CF4}" type="presParOf" srcId="{9F408D0D-57EA-4ED7-A25A-DEDF9E7AB286}" destId="{05B27507-988A-44DA-A6A4-2FF5AD2A371B}" srcOrd="2" destOrd="0" presId="urn:microsoft.com/office/officeart/2005/8/layout/pyramid2"/>
    <dgm:cxn modelId="{7E81C0E9-21C7-44EF-8A93-7E6E05B3EBB9}" type="presParOf" srcId="{9F408D0D-57EA-4ED7-A25A-DEDF9E7AB286}" destId="{1E4785A3-1E18-473E-B414-CB70A5BB8F8C}" srcOrd="3" destOrd="0" presId="urn:microsoft.com/office/officeart/2005/8/layout/pyramid2"/>
    <dgm:cxn modelId="{3C56D581-0480-4544-AFCD-55C63728A229}" type="presParOf" srcId="{9F408D0D-57EA-4ED7-A25A-DEDF9E7AB286}" destId="{440284D4-3AE0-4ED7-801F-8E90BDEFD4D1}" srcOrd="4" destOrd="0" presId="urn:microsoft.com/office/officeart/2005/8/layout/pyramid2"/>
    <dgm:cxn modelId="{F191BBE9-7430-4590-9656-964F52BBAF6E}" type="presParOf" srcId="{9F408D0D-57EA-4ED7-A25A-DEDF9E7AB286}" destId="{54C8207E-AFE8-4F84-99C3-13D57BC9862B}" srcOrd="5" destOrd="0" presId="urn:microsoft.com/office/officeart/2005/8/layout/pyramid2"/>
    <dgm:cxn modelId="{412B175E-E82C-40BE-9917-2E01728DFA5C}" type="presParOf" srcId="{9F408D0D-57EA-4ED7-A25A-DEDF9E7AB286}" destId="{D6C73A17-0552-4A80-AED0-11B0B55689CF}" srcOrd="6" destOrd="0" presId="urn:microsoft.com/office/officeart/2005/8/layout/pyramid2"/>
    <dgm:cxn modelId="{3CABC004-C0F5-474A-BD96-83F24CEB9A4C}" type="presParOf" srcId="{9F408D0D-57EA-4ED7-A25A-DEDF9E7AB286}" destId="{C59DC776-E132-4F80-9B2D-8E9CB8D11D6C}" srcOrd="7" destOrd="0" presId="urn:microsoft.com/office/officeart/2005/8/layout/pyramid2"/>
    <dgm:cxn modelId="{D88440BE-8985-4899-98E5-8FDA825E319F}" type="presParOf" srcId="{9F408D0D-57EA-4ED7-A25A-DEDF9E7AB286}" destId="{9E1C99B0-DD20-4635-AE72-9FAA1AB10AAB}" srcOrd="8" destOrd="0" presId="urn:microsoft.com/office/officeart/2005/8/layout/pyramid2"/>
    <dgm:cxn modelId="{05142353-1345-4948-A41E-81ADDCB73263}" type="presParOf" srcId="{9F408D0D-57EA-4ED7-A25A-DEDF9E7AB286}" destId="{F34994F7-C1E0-46D3-AB10-2A8A9FD68DC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5521A-B53D-4194-BC6A-755360D49AA6}">
      <dsp:nvSpPr>
        <dsp:cNvPr id="0" name=""/>
        <dsp:cNvSpPr/>
      </dsp:nvSpPr>
      <dsp:spPr>
        <a:xfrm>
          <a:off x="11165" y="0"/>
          <a:ext cx="6725087" cy="5309098"/>
        </a:xfrm>
        <a:prstGeom prst="triangle">
          <a:avLst/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95BB7-5F0A-4B11-A989-1134832F65B2}">
      <dsp:nvSpPr>
        <dsp:cNvPr id="0" name=""/>
        <dsp:cNvSpPr/>
      </dsp:nvSpPr>
      <dsp:spPr>
        <a:xfrm>
          <a:off x="3650459" y="167886"/>
          <a:ext cx="3920997" cy="968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75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lv-LV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Terciāra palīdzība un sīkāka specializācija - </a:t>
          </a:r>
          <a:r>
            <a:rPr lang="lv-LV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ķirurģijā, traumatoloģijā, terapijā, uroloģijā, ginekoloģijā, pediatrijā, onkoloģijā</a:t>
          </a:r>
          <a:endParaRPr lang="lv-LV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7741" y="215168"/>
        <a:ext cx="3826433" cy="874012"/>
      </dsp:txXfrm>
    </dsp:sp>
    <dsp:sp modelId="{05B27507-988A-44DA-A6A4-2FF5AD2A371B}">
      <dsp:nvSpPr>
        <dsp:cNvPr id="0" name=""/>
        <dsp:cNvSpPr/>
      </dsp:nvSpPr>
      <dsp:spPr>
        <a:xfrm>
          <a:off x="3617123" y="1304781"/>
          <a:ext cx="4031909" cy="1057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75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Terapija, ķirurģija, traumatoloģija, ginekoloģija, dzemdību palīdzība,  neiroloģija, insulta vienība, pediatrija</a:t>
          </a:r>
          <a:r>
            <a:rPr lang="lv-LV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Onkoloģija un </a:t>
          </a:r>
          <a:r>
            <a:rPr lang="lv-LV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invazīvā</a:t>
          </a:r>
          <a:r>
            <a:rPr lang="lv-LV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kardioloģija – 2 (3) reģionālās slimnīcās</a:t>
          </a:r>
          <a:endParaRPr lang="lv-LV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8770" y="1356428"/>
        <a:ext cx="3928615" cy="954699"/>
      </dsp:txXfrm>
    </dsp:sp>
    <dsp:sp modelId="{440284D4-3AE0-4ED7-801F-8E90BDEFD4D1}">
      <dsp:nvSpPr>
        <dsp:cNvPr id="0" name=""/>
        <dsp:cNvSpPr/>
      </dsp:nvSpPr>
      <dsp:spPr>
        <a:xfrm>
          <a:off x="3622886" y="2478408"/>
          <a:ext cx="3976142" cy="903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75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Terapija t.sk. neiroloģija, ķirurģija</a:t>
          </a:r>
          <a:endParaRPr lang="lv-LV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lv-LV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ginekoloģija, dzemdību aprūpe- papildu profils)</a:t>
          </a:r>
        </a:p>
      </dsp:txBody>
      <dsp:txXfrm>
        <a:off x="3666980" y="2522502"/>
        <a:ext cx="3887954" cy="815091"/>
      </dsp:txXfrm>
    </dsp:sp>
    <dsp:sp modelId="{D6C73A17-0552-4A80-AED0-11B0B55689CF}">
      <dsp:nvSpPr>
        <dsp:cNvPr id="0" name=""/>
        <dsp:cNvSpPr/>
      </dsp:nvSpPr>
      <dsp:spPr>
        <a:xfrm>
          <a:off x="3617106" y="4485654"/>
          <a:ext cx="3935732" cy="7102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75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Terapija un aprūpe</a:t>
          </a:r>
          <a:endParaRPr lang="lv-LV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lv-LV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saglabājot ķirurga pakalpojumus </a:t>
          </a:r>
          <a:endParaRPr lang="lv-LV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uzņemšanas nodaļā 24/7)</a:t>
          </a:r>
        </a:p>
      </dsp:txBody>
      <dsp:txXfrm>
        <a:off x="3651780" y="4520328"/>
        <a:ext cx="3866384" cy="640951"/>
      </dsp:txXfrm>
    </dsp:sp>
    <dsp:sp modelId="{9E1C99B0-DD20-4635-AE72-9FAA1AB10AAB}">
      <dsp:nvSpPr>
        <dsp:cNvPr id="0" name=""/>
        <dsp:cNvSpPr/>
      </dsp:nvSpPr>
      <dsp:spPr>
        <a:xfrm>
          <a:off x="3617106" y="3628969"/>
          <a:ext cx="3932764" cy="489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75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Terapija un aprūpe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(papildu ķirurģija)</a:t>
          </a:r>
        </a:p>
      </dsp:txBody>
      <dsp:txXfrm>
        <a:off x="3641023" y="3652886"/>
        <a:ext cx="3884930" cy="442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t>28.04.2022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16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654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36628-7B48-4351-A163-0046F038A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7032B-97E5-4301-88A0-BAB9315189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4679-B72E-4C22-8897-3C1DBE62DF55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4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828C-E1C6-4016-AE15-5D23ECAFDEB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EE6-1C0D-4E42-8852-8FB20AA5BDBC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E599-BB77-4702-99CB-E2825AA4FECE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F55-DF51-4CEF-B1B2-36B2A10EDF26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1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C6AB-9AC9-412A-9124-0668709EAF8E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B284-EED6-4B26-9330-213BB3A26636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52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9C2-E883-4EDC-8C37-B01B3953626D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2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D140-EA85-41BB-9966-4C80C047C611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1B3-AA79-4ACE-8879-82F082D1E82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3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4CBF-0781-434E-AB66-BF3D166744B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AB95-0F92-481F-991F-5FED69873597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"/>
            <a:ext cx="3777632" cy="4166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0188477-422A-47A9-93FE-A935682BD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946500"/>
            <a:ext cx="7772400" cy="1384001"/>
          </a:xfrm>
        </p:spPr>
        <p:txBody>
          <a:bodyPr>
            <a:noAutofit/>
          </a:bodyPr>
          <a:lstStyle/>
          <a:p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Slimnīcu tīkla attīstības stratēģija</a:t>
            </a:r>
            <a:b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lv-LV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68155F4-DEBB-4E54-B849-FE8475F63D12}"/>
              </a:ext>
            </a:extLst>
          </p:cNvPr>
          <p:cNvSpPr txBox="1">
            <a:spLocks/>
          </p:cNvSpPr>
          <p:nvPr/>
        </p:nvSpPr>
        <p:spPr>
          <a:xfrm>
            <a:off x="1355416" y="5848269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2022. gada 29. aprīlī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F87CB91-0A9F-4663-875D-22A3AEDC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416" y="4579908"/>
            <a:ext cx="6400800" cy="838200"/>
          </a:xfrm>
        </p:spPr>
        <p:txBody>
          <a:bodyPr>
            <a:noAutofit/>
          </a:bodyPr>
          <a:lstStyle/>
          <a:p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Sanda </a:t>
            </a:r>
            <a:r>
              <a:rPr lang="lv-LV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Osemļjaka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organizācijas nodaļas vecākais eksperts</a:t>
            </a:r>
          </a:p>
          <a:p>
            <a:r>
              <a:rPr lang="lv-LV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Sanda.Osemljaka@vm.gov.lv; 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+371 67876091; </a:t>
            </a:r>
          </a:p>
          <a:p>
            <a:pPr marL="0" marR="0" lvl="0" indent="0" defTabSz="939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tīkla attīstības stratēģija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8A94C-1503-457E-B4A7-F9CD23388D59}"/>
              </a:ext>
            </a:extLst>
          </p:cNvPr>
          <p:cNvSpPr txBox="1"/>
          <p:nvPr/>
        </p:nvSpPr>
        <p:spPr>
          <a:xfrm>
            <a:off x="1981199" y="120559"/>
            <a:ext cx="6065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Slimnīcu tīkla attīstības stratēģija  - </a:t>
            </a:r>
            <a:br>
              <a:rPr lang="lv-LV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turpmākie soļi</a:t>
            </a:r>
            <a:endParaRPr lang="lv-LV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6C5139-6E25-49DF-B3C3-21FDA0A4D831}"/>
              </a:ext>
            </a:extLst>
          </p:cNvPr>
          <p:cNvSpPr txBox="1"/>
          <p:nvPr/>
        </p:nvSpPr>
        <p:spPr>
          <a:xfrm>
            <a:off x="2561102" y="942224"/>
            <a:ext cx="566849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Noteikt prasības obligātiem profiliem, vienlaikus nosakot pārejas laiku prasību nodrošināšanai;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Pārskatīt stacionāro pakalpojumu tarifus;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oteikt slimnīcu sadarbības principus slimnīcu sadarbības tīkla ietvaros;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Uzsākt sarunas par metodiskās vadības izveidi PSKUS un RAKUS;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Uzlabot hronisko pacientu aprūpi Rīgas plānošanas teritorijā;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Turpināt sarunas ar LSB, Latvijas Lielo slimnīcu asociāciju, VM galvenajiem speciālistiem par slimnīcu tīkla tālāku attīstību;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Ciešāka sadarbība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 pašvaldībām turpmākā slimnīcu tīkla attīstībā.</a:t>
            </a:r>
          </a:p>
        </p:txBody>
      </p:sp>
    </p:spTree>
    <p:extLst>
      <p:ext uri="{BB962C8B-B14F-4D97-AF65-F5344CB8AC3E}">
        <p14:creationId xmlns:p14="http://schemas.microsoft.com/office/powerpoint/2010/main" val="409200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1295400" y="2400300"/>
            <a:ext cx="6324600" cy="23622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5741988" algn="l"/>
              </a:tabLst>
            </a:pPr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Paldies par uzmanību!</a:t>
            </a:r>
            <a:endParaRPr lang="en-US" sz="32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62AC9E-A209-4DDD-AAF6-802412945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028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tīkla attīstības stratēģija|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2286000" y="219376"/>
            <a:ext cx="5029200" cy="954911"/>
          </a:xfrm>
        </p:spPr>
        <p:txBody>
          <a:bodyPr anchor="b">
            <a:noAutofit/>
          </a:bodyPr>
          <a:lstStyle/>
          <a:p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695BD72E-73EA-4F58-A2A7-9F9CA8318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" y="1383031"/>
            <a:ext cx="8538210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tīkla attīstības stratēģija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59419" y="152389"/>
            <a:ext cx="6324600" cy="762012"/>
          </a:xfrm>
        </p:spPr>
        <p:txBody>
          <a:bodyPr anchor="b">
            <a:noAutofit/>
          </a:bodyPr>
          <a:lstStyle/>
          <a:p>
            <a:pPr algn="l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Esošais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slimnīcu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tīkls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problemātika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24DCC7-E29A-48F5-8978-5E164DBA4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8083" y="1108075"/>
            <a:ext cx="6324600" cy="498792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pakalpojumu 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pieejamība un kvalitāte atšķiras dažādās Latvijas teritorijās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Vienāda līmeņa slimnīcas 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nespēj nodrošināt vienādu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pakalpojuma pieejamību un kvalitāti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Ārsta pārslodze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strādājot vairākās darbavietās, rada risku pacienta drošībai un pakalpojuma kvalitātei.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skaita samazināšanās rada nepietiekamu pacientu plūsmu slimnīcās, kas </a:t>
            </a:r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neļauj nodrošināt ārstam pietiekamu praktizēšanas līmeni 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atstāj ietekmi uz sniegto pakalpojuma kvalitāti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FAD5BF6D-D0A9-4452-894E-EC49565D8176}"/>
              </a:ext>
            </a:extLst>
          </p:cNvPr>
          <p:cNvSpPr txBox="1">
            <a:spLocks/>
          </p:cNvSpPr>
          <p:nvPr/>
        </p:nvSpPr>
        <p:spPr>
          <a:xfrm>
            <a:off x="2072260" y="6289674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8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tīkla attīstības stratēģija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AC629-9770-4D57-B20E-36A572A9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282" y="681877"/>
            <a:ext cx="5986791" cy="999831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A537A26-4A60-4750-81C5-689A9718BA90}"/>
              </a:ext>
            </a:extLst>
          </p:cNvPr>
          <p:cNvSpPr/>
          <p:nvPr/>
        </p:nvSpPr>
        <p:spPr>
          <a:xfrm>
            <a:off x="4386928" y="1658978"/>
            <a:ext cx="571500" cy="6852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B3FF8CA-351D-4179-BBE1-9F89534C27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90600" y="2405448"/>
            <a:ext cx="7772400" cy="95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Pacients dažādās Latvijas teritorijās saņem </a:t>
            </a:r>
            <a:r>
              <a:rPr lang="lv-LV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vienādas kvalitātes </a:t>
            </a:r>
            <a:r>
              <a:rPr lang="lv-LV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pakalpojumus.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20F58A-B98E-4D9E-9354-C38BB19D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3749242"/>
            <a:ext cx="6400800" cy="2118157"/>
          </a:xfrm>
        </p:spPr>
        <p:txBody>
          <a:bodyPr>
            <a:normAutofit fontScale="85000" lnSpcReduction="10000"/>
          </a:bodyPr>
          <a:lstStyle/>
          <a:p>
            <a:pPr algn="l"/>
            <a:endParaRPr lang="lv-LV" sz="2400" i="1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Pacientam nonākot slimnīcā pretī ir profesionāļu komanda, kas sniedz </a:t>
            </a:r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drošu un kvalitatīvu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pakalpojumus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Nekvalitatīvs pakalpojums </a:t>
            </a:r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netiek atmaksāts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Katrai slimnīcai ir sava vieta un pakalpojumu apjoms</a:t>
            </a:r>
          </a:p>
          <a:p>
            <a:pPr marL="0" indent="0" algn="l">
              <a:buNone/>
            </a:pPr>
            <a:endParaRPr lang="lv-LV" sz="2400" dirty="0">
              <a:latin typeface="+mn-lt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lv-LV" sz="1700" dirty="0">
              <a:latin typeface="+mn-lt"/>
            </a:endParaRP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3013E9AC-F957-43CE-A96E-04349A90078C}"/>
              </a:ext>
            </a:extLst>
          </p:cNvPr>
          <p:cNvSpPr txBox="1">
            <a:spLocks/>
          </p:cNvSpPr>
          <p:nvPr/>
        </p:nvSpPr>
        <p:spPr>
          <a:xfrm>
            <a:off x="2072260" y="6289674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6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79019" y="6336876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tīkla attīstības stratēģija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ctrTitle"/>
          </p:nvPr>
        </p:nvSpPr>
        <p:spPr>
          <a:xfrm>
            <a:off x="1718025" y="214792"/>
            <a:ext cx="6027794" cy="716339"/>
          </a:xfrm>
        </p:spPr>
        <p:txBody>
          <a:bodyPr anchor="b">
            <a:noAutofit/>
          </a:bodyPr>
          <a:lstStyle/>
          <a:p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 iegūst pacients?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FD32E-B021-4996-8BAE-C5F6F366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025" y="1295399"/>
            <a:ext cx="6129337" cy="50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5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prezentācijas nosaukums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E56DBE52-0469-4030-9484-6DAAFCAD5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04800"/>
            <a:ext cx="5638800" cy="854076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sadarbības tīkls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91BF5D6A-157D-4ADB-B319-16C4CE6EA2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08036" y="1476081"/>
            <a:ext cx="2514600" cy="4403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Noteikt vienotus sadarbības principus: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pacientu pārvešanai;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gultu resursu pārraudzībai;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cilvēkresursu pārraudzībai;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diagnostisko izmeklējumu nodrošināšanai;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speciālistu profesionālai pilnveidei un apmācībai.</a:t>
            </a:r>
          </a:p>
          <a:p>
            <a:pPr marL="0" indent="0">
              <a:buNone/>
            </a:pPr>
            <a:endParaRPr lang="lv-LV" dirty="0">
              <a:latin typeface="+mn-lt"/>
              <a:ea typeface="Calibri" panose="020F0502020204030204" pitchFamily="34" charset="0"/>
            </a:endParaRPr>
          </a:p>
          <a:p>
            <a:endParaRPr lang="lv-LV" dirty="0"/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F85691B3-99B3-4030-9BDE-6ECCF9EB4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4" y="1654833"/>
            <a:ext cx="6179916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56369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prezentācijas nosaukums 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6ABBE-4494-4649-AAAD-4D39A2B04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77695"/>
            <a:ext cx="6322100" cy="79864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79D5899-9DDD-46F4-A853-A6778DD3D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" y="1892806"/>
            <a:ext cx="6080760" cy="307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0C1E4E1C-FD5E-4F97-9B9E-4F09C7CD1D78}"/>
              </a:ext>
            </a:extLst>
          </p:cNvPr>
          <p:cNvSpPr txBox="1">
            <a:spLocks/>
          </p:cNvSpPr>
          <p:nvPr/>
        </p:nvSpPr>
        <p:spPr>
          <a:xfrm>
            <a:off x="6060146" y="1407494"/>
            <a:ext cx="3063240" cy="46177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Vienota veselības aprūpes pakalpojuma </a:t>
            </a:r>
            <a:r>
              <a:rPr lang="lv-LV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vadība</a:t>
            </a: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Vienota pieeja</a:t>
            </a:r>
            <a:r>
              <a:rPr lang="lv-LV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veselības aprūpes pakalpojumu </a:t>
            </a:r>
            <a:r>
              <a:rPr lang="lv-LV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sniegšanā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Vienota </a:t>
            </a:r>
            <a:r>
              <a:rPr lang="lv-LV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kvalitātes uzraudzība</a:t>
            </a: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Multiprofesionāla</a:t>
            </a: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speciālistu </a:t>
            </a:r>
            <a:r>
              <a:rPr lang="lv-LV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komanda</a:t>
            </a: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Speciālistu </a:t>
            </a:r>
            <a:r>
              <a:rPr lang="lv-LV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apmācība.</a:t>
            </a:r>
          </a:p>
          <a:p>
            <a:pPr marL="0" indent="0">
              <a:buFont typeface="Arial" pitchFamily="34" charset="0"/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0850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819900" y="6370913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tīkla attīstības stratēģija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DA799B3-816A-412D-BE88-E8AFFDC09EC2}"/>
              </a:ext>
            </a:extLst>
          </p:cNvPr>
          <p:cNvSpPr txBox="1">
            <a:spLocks/>
          </p:cNvSpPr>
          <p:nvPr/>
        </p:nvSpPr>
        <p:spPr>
          <a:xfrm>
            <a:off x="1981541" y="250357"/>
            <a:ext cx="6325200" cy="749970"/>
          </a:xfrm>
          <a:prstGeom prst="rect">
            <a:avLst/>
          </a:prstGeom>
        </p:spPr>
        <p:txBody>
          <a:bodyPr vert="horz" lIns="93957" tIns="46979" rIns="93957" bIns="46979" rtlCol="0" anchor="ctr">
            <a:normAutofit fontScale="92500" lnSpcReduction="10000"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Stacionāro veselības aprūpes pakalpojumu obligātie un papildu profili</a:t>
            </a:r>
            <a:endParaRPr lang="lv-LV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06F41F6-8F2A-4FED-BB48-8BA07F8B7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10255"/>
              </p:ext>
            </p:extLst>
          </p:nvPr>
        </p:nvGraphicFramePr>
        <p:xfrm>
          <a:off x="1350678" y="1132101"/>
          <a:ext cx="7793322" cy="530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FE65C79-2CAC-4827-BA2A-4C65C31575BE}"/>
              </a:ext>
            </a:extLst>
          </p:cNvPr>
          <p:cNvSpPr txBox="1"/>
          <p:nvPr/>
        </p:nvSpPr>
        <p:spPr>
          <a:xfrm>
            <a:off x="4172591" y="1457526"/>
            <a:ext cx="97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līmenis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4452D7-401A-4554-A68D-D216FD1D9BEE}"/>
              </a:ext>
            </a:extLst>
          </p:cNvPr>
          <p:cNvSpPr txBox="1"/>
          <p:nvPr/>
        </p:nvSpPr>
        <p:spPr>
          <a:xfrm>
            <a:off x="4086225" y="2626087"/>
            <a:ext cx="97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IVA/B līmenis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6D9F8-5023-4C2D-962D-FB092616C690}"/>
              </a:ext>
            </a:extLst>
          </p:cNvPr>
          <p:cNvSpPr txBox="1"/>
          <p:nvPr/>
        </p:nvSpPr>
        <p:spPr>
          <a:xfrm>
            <a:off x="3865482" y="3705992"/>
            <a:ext cx="130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līmenis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077674-FD53-44E4-A997-3AFB6BE9467F}"/>
              </a:ext>
            </a:extLst>
          </p:cNvPr>
          <p:cNvSpPr txBox="1"/>
          <p:nvPr/>
        </p:nvSpPr>
        <p:spPr>
          <a:xfrm>
            <a:off x="4086225" y="4700075"/>
            <a:ext cx="97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līmenis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7BFD3-4944-4C36-BBB3-55D365B07E53}"/>
              </a:ext>
            </a:extLst>
          </p:cNvPr>
          <p:cNvSpPr txBox="1"/>
          <p:nvPr/>
        </p:nvSpPr>
        <p:spPr>
          <a:xfrm>
            <a:off x="4080909" y="5603909"/>
            <a:ext cx="97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līmenis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6EFD7B-E080-452B-AE32-AF2748C1FFD8}"/>
              </a:ext>
            </a:extLst>
          </p:cNvPr>
          <p:cNvCxnSpPr/>
          <p:nvPr/>
        </p:nvCxnSpPr>
        <p:spPr>
          <a:xfrm flipV="1">
            <a:off x="3962400" y="2361674"/>
            <a:ext cx="1524000" cy="27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A02B4F-ED07-4195-AA44-F977EB75DB5A}"/>
              </a:ext>
            </a:extLst>
          </p:cNvPr>
          <p:cNvCxnSpPr/>
          <p:nvPr/>
        </p:nvCxnSpPr>
        <p:spPr>
          <a:xfrm>
            <a:off x="3276600" y="3515033"/>
            <a:ext cx="2971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D3EE2-3B56-49B8-A11E-DAF1291505BC}"/>
              </a:ext>
            </a:extLst>
          </p:cNvPr>
          <p:cNvCxnSpPr/>
          <p:nvPr/>
        </p:nvCxnSpPr>
        <p:spPr>
          <a:xfrm>
            <a:off x="2628900" y="4572000"/>
            <a:ext cx="419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172023-A94D-4922-9759-AEFBEBD2F3F1}"/>
              </a:ext>
            </a:extLst>
          </p:cNvPr>
          <p:cNvCxnSpPr>
            <a:cxnSpLocks/>
          </p:cNvCxnSpPr>
          <p:nvPr/>
        </p:nvCxnSpPr>
        <p:spPr>
          <a:xfrm>
            <a:off x="2058083" y="5486400"/>
            <a:ext cx="54095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8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81800" y="6322150"/>
            <a:ext cx="2133600" cy="365123"/>
          </a:xfrm>
        </p:spPr>
        <p:txBody>
          <a:bodyPr/>
          <a:lstStyle/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tīkla attīstības stratēģija |  </a:t>
            </a:r>
            <a:fld id="{B6F15528-21DE-4FAA-801E-634DDDAF4B2B}" type="slidenum">
              <a: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0" y="634048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29.04.2022, Rīga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DA799B3-816A-412D-BE88-E8AFFDC09EC2}"/>
              </a:ext>
            </a:extLst>
          </p:cNvPr>
          <p:cNvSpPr txBox="1">
            <a:spLocks/>
          </p:cNvSpPr>
          <p:nvPr/>
        </p:nvSpPr>
        <p:spPr>
          <a:xfrm>
            <a:off x="1981540" y="250357"/>
            <a:ext cx="6705259" cy="74997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Prasības obligātiem profiliem katram slimnīcu līmenis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7B326B-03C3-46FB-89D0-4874662F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27746"/>
            <a:ext cx="6748857" cy="45358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904C0D-C421-4AF1-8380-A1EA3BBEC0A2}"/>
              </a:ext>
            </a:extLst>
          </p:cNvPr>
          <p:cNvSpPr txBox="1"/>
          <p:nvPr/>
        </p:nvSpPr>
        <p:spPr>
          <a:xfrm>
            <a:off x="5253347" y="4419600"/>
            <a:ext cx="213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Izmeklējumiem</a:t>
            </a:r>
          </a:p>
        </p:txBody>
      </p:sp>
    </p:spTree>
    <p:extLst>
      <p:ext uri="{BB962C8B-B14F-4D97-AF65-F5344CB8AC3E}">
        <p14:creationId xmlns:p14="http://schemas.microsoft.com/office/powerpoint/2010/main" val="157287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1FE3F8F72CF47AC4D752F80875336" ma:contentTypeVersion="6" ma:contentTypeDescription="Create a new document." ma:contentTypeScope="" ma:versionID="73f95a3cf160474424b2aeeaec439b19">
  <xsd:schema xmlns:xsd="http://www.w3.org/2001/XMLSchema" xmlns:xs="http://www.w3.org/2001/XMLSchema" xmlns:p="http://schemas.microsoft.com/office/2006/metadata/properties" xmlns:ns2="cf84be67-19ef-47fb-993e-65f444dcacf0" targetNamespace="http://schemas.microsoft.com/office/2006/metadata/properties" ma:root="true" ma:fieldsID="f2da5cb38803145310e7d0721f5cb572" ns2:_="">
    <xsd:import namespace="cf84be67-19ef-47fb-993e-65f444dca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4be67-19ef-47fb-993e-65f444dca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315311-8860-4854-B5A9-CDE73B2F0FCB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f84be67-19ef-47fb-993e-65f444dcacf0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D9370D-66F9-4327-9322-131FFCE99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4be67-19ef-47fb-993e-65f444dca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3176D-7FBF-45E6-B665-A8B1E2A8A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466</Words>
  <Application>Microsoft Office PowerPoint</Application>
  <PresentationFormat>On-screen Show (4:3)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Wingdings</vt:lpstr>
      <vt:lpstr>Office Theme</vt:lpstr>
      <vt:lpstr>1_Office Theme</vt:lpstr>
      <vt:lpstr>Slimnīcu tīkla attīstības stratēģija </vt:lpstr>
      <vt:lpstr>Slimnīcu tīkls</vt:lpstr>
      <vt:lpstr>Esošais slimnīcu tīkls – problemātika</vt:lpstr>
      <vt:lpstr>Pacients dažādās Latvijas teritorijās saņem vienādas kvalitātes veselības aprūpes pakalpojumus.</vt:lpstr>
      <vt:lpstr>Ko iegūst pacients?</vt:lpstr>
      <vt:lpstr>Slimnīcu sadarbības tīkls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Dagnija</dc:creator>
  <cp:lastModifiedBy>Valērija Muižniece-Briede</cp:lastModifiedBy>
  <cp:revision>46</cp:revision>
  <dcterms:created xsi:type="dcterms:W3CDTF">2006-08-16T00:00:00Z</dcterms:created>
  <dcterms:modified xsi:type="dcterms:W3CDTF">2022-04-28T14:49:05Z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0x010100CF51FE3F8F72CF47AC4D752F80875336</vt:lpwstr>
  </property>
</Properties>
</file>